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67" r:id="rId4"/>
    <p:sldId id="268" r:id="rId5"/>
    <p:sldId id="262" r:id="rId6"/>
    <p:sldId id="265" r:id="rId7"/>
    <p:sldId id="266" r:id="rId8"/>
    <p:sldId id="264" r:id="rId9"/>
    <p:sldId id="263" r:id="rId10"/>
    <p:sldId id="259" r:id="rId11"/>
    <p:sldId id="260" r:id="rId12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B28EA92-8730-44F4-A727-D088715974D1}">
          <p14:sldIdLst>
            <p14:sldId id="256"/>
            <p14:sldId id="257"/>
            <p14:sldId id="267"/>
            <p14:sldId id="268"/>
            <p14:sldId id="262"/>
            <p14:sldId id="265"/>
            <p14:sldId id="266"/>
            <p14:sldId id="264"/>
            <p14:sldId id="263"/>
            <p14:sldId id="259"/>
            <p14:sldId id="260"/>
          </p14:sldIdLst>
        </p14:section>
      </p14:sectionLst>
    </p:ex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-504" y="-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200095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8" name="Google Shape;11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hyperlink" Target="http://www.getchu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3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6287" y="590266"/>
            <a:ext cx="3073812" cy="4192362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>
            <a:spLocks noGrp="1"/>
          </p:cNvSpPr>
          <p:nvPr>
            <p:ph type="subTitle" idx="1"/>
          </p:nvPr>
        </p:nvSpPr>
        <p:spPr>
          <a:xfrm>
            <a:off x="7561470" y="3852524"/>
            <a:ext cx="13539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500"/>
              <a:buNone/>
            </a:pPr>
            <a:r>
              <a:rPr lang="en" sz="150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генератор</a:t>
            </a:r>
            <a:endParaRPr/>
          </a:p>
        </p:txBody>
      </p:sp>
      <p:cxnSp>
        <p:nvCxnSpPr>
          <p:cNvPr id="111" name="Google Shape;111;p16"/>
          <p:cNvCxnSpPr/>
          <p:nvPr/>
        </p:nvCxnSpPr>
        <p:spPr>
          <a:xfrm>
            <a:off x="7047241" y="3785374"/>
            <a:ext cx="489300" cy="1653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2" name="Google Shape;112;p16"/>
          <p:cNvSpPr txBox="1"/>
          <p:nvPr/>
        </p:nvSpPr>
        <p:spPr>
          <a:xfrm>
            <a:off x="7029899" y="2231011"/>
            <a:ext cx="20049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дискриминатор 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3" name="Google Shape;113;p16"/>
          <p:cNvCxnSpPr/>
          <p:nvPr/>
        </p:nvCxnSpPr>
        <p:spPr>
          <a:xfrm>
            <a:off x="6336657" y="2129579"/>
            <a:ext cx="595800" cy="2109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14" name="Google Shape;114;p16" descr="D:\Наташа\корел\2018\сувалкина\сэндпульс\элементы\кисть1.png"/>
          <p:cNvPicPr preferRelativeResize="0"/>
          <p:nvPr/>
        </p:nvPicPr>
        <p:blipFill rotWithShape="1">
          <a:blip r:embed="rId4">
            <a:alphaModFix/>
          </a:blip>
          <a:srcRect l="2742" t="16079" r="9073"/>
          <a:stretch/>
        </p:blipFill>
        <p:spPr>
          <a:xfrm rot="-5400000" flipH="1">
            <a:off x="51792" y="-51793"/>
            <a:ext cx="5143500" cy="524708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 txBox="1">
            <a:spLocks noGrp="1"/>
          </p:cNvSpPr>
          <p:nvPr>
            <p:ph type="ctrTitle"/>
          </p:nvPr>
        </p:nvSpPr>
        <p:spPr>
          <a:xfrm>
            <a:off x="477651" y="223630"/>
            <a:ext cx="3305100" cy="29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5000"/>
              <a:buFont typeface="Century Gothic"/>
              <a:buNone/>
            </a:pPr>
            <a:r>
              <a:rPr lang="en" sz="50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ОБЩАЯ СХЕМА</a:t>
            </a:r>
            <a:br>
              <a:rPr lang="en" sz="50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" sz="50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GAN</a:t>
            </a:r>
            <a:endParaRPr sz="500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7" descr="D:\Наташа\корел\сувалкина\презентация НЕЙРОНКИ\9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5874" y="453307"/>
            <a:ext cx="5226954" cy="92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>
            <a:spLocks noGrp="1"/>
          </p:cNvSpPr>
          <p:nvPr>
            <p:ph type="body" idx="1"/>
          </p:nvPr>
        </p:nvSpPr>
        <p:spPr>
          <a:xfrm>
            <a:off x="1393918" y="1486174"/>
            <a:ext cx="67155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SzPts val="2300"/>
              <a:buNone/>
            </a:pPr>
            <a:r>
              <a:rPr lang="ru-RU" sz="2300" dirty="0" smtClean="0">
                <a:latin typeface="Century Gothic"/>
                <a:sym typeface="Century Gothic"/>
              </a:rPr>
              <a:t>Чем больше текстур на изображении, тем </a:t>
            </a:r>
            <a:r>
              <a:rPr lang="ru-RU" sz="2300" dirty="0" smtClean="0">
                <a:latin typeface="Century Gothic"/>
                <a:sym typeface="Century Gothic"/>
              </a:rPr>
              <a:t>большее </a:t>
            </a:r>
            <a:r>
              <a:rPr lang="ru-RU" sz="2300" dirty="0">
                <a:latin typeface="Century Gothic"/>
                <a:sym typeface="Century Gothic"/>
              </a:rPr>
              <a:t>количество </a:t>
            </a:r>
            <a:r>
              <a:rPr lang="ru-RU" sz="2300" dirty="0" smtClean="0">
                <a:latin typeface="Century Gothic"/>
                <a:sym typeface="Century Gothic"/>
              </a:rPr>
              <a:t>изображений для обучения требуется.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ru-RU" sz="2300" dirty="0" smtClean="0">
                <a:latin typeface="Century Gothic"/>
                <a:ea typeface="Century Gothic"/>
                <a:cs typeface="Century Gothic"/>
                <a:sym typeface="Century Gothic"/>
              </a:rPr>
              <a:t>Наилучшее качество сгенерированных нейронной сетью изображений оказалось на 8000-й эпохе</a:t>
            </a:r>
            <a:r>
              <a:rPr lang="ru-RU" sz="2300" dirty="0" smtClean="0"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ru-RU" sz="2300" dirty="0" smtClean="0">
                <a:latin typeface="Century Gothic"/>
                <a:sym typeface="Century Gothic"/>
              </a:rPr>
              <a:t>При количестве эпох от 10000 и выше  качества генерации изображений ухудшается.</a:t>
            </a:r>
            <a:endParaRPr dirty="0"/>
          </a:p>
        </p:txBody>
      </p:sp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628650" y="42470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entury Gothic"/>
              <a:buNone/>
            </a:pPr>
            <a:r>
              <a:rPr lang="ru-RU" sz="4500" dirty="0" smtClean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ВЫВОДЫ</a:t>
            </a:r>
            <a:endParaRPr sz="45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23" name="Google Shape;123;p17"/>
          <p:cNvGrpSpPr/>
          <p:nvPr/>
        </p:nvGrpSpPr>
        <p:grpSpPr>
          <a:xfrm>
            <a:off x="905132" y="1600200"/>
            <a:ext cx="162000" cy="2529822"/>
            <a:chOff x="1238648" y="2176482"/>
            <a:chExt cx="162000" cy="1798077"/>
          </a:xfrm>
        </p:grpSpPr>
        <p:pic>
          <p:nvPicPr>
            <p:cNvPr id="124" name="Google Shape;124;p17" descr="D:\Наташа\корел\2018\сувалкина\перезентация НЕЙРОНКИ\35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238648" y="3160241"/>
              <a:ext cx="162000" cy="16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17" descr="D:\Наташа\корел\2018\сувалкина\перезентация НЕЙРОНКИ\37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38648" y="3812559"/>
              <a:ext cx="162000" cy="16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17" descr="D:\Наташа\корел\2018\сувалкина\перезентация НЕЙРОНКИ\33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38648" y="2176482"/>
              <a:ext cx="162000" cy="162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7" name="Google Shape;127;p17" descr="D:\Наташа\корел\сувалкина\презентация НЕЙРОНКИ\62.png"/>
          <p:cNvPicPr preferRelativeResize="0"/>
          <p:nvPr/>
        </p:nvPicPr>
        <p:blipFill rotWithShape="1">
          <a:blip r:embed="rId7">
            <a:alphaModFix/>
          </a:blip>
          <a:srcRect l="16011" t="55241" r="8642" b="4529"/>
          <a:stretch/>
        </p:blipFill>
        <p:spPr>
          <a:xfrm rot="10800000" flipH="1">
            <a:off x="-2" y="3668469"/>
            <a:ext cx="9144001" cy="1475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4" descr="ÐÐ°ÑÑÐ¸Ð½ÐºÐ¸ Ð¿Ð¾ Ð·Ð°Ð¿ÑÐ¾ÑÑ generative adversarial network"/>
          <p:cNvPicPr preferRelativeResize="0"/>
          <p:nvPr/>
        </p:nvPicPr>
        <p:blipFill rotWithShape="1">
          <a:blip r:embed="rId3">
            <a:alphaModFix/>
          </a:blip>
          <a:srcRect t="29759" r="79204" b="29865"/>
          <a:stretch/>
        </p:blipFill>
        <p:spPr>
          <a:xfrm>
            <a:off x="901977" y="2179657"/>
            <a:ext cx="1789042" cy="1798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 descr="D:\Наташа\корел\сувалкина\презентация НЕЙРОНКИ\20.png"/>
          <p:cNvPicPr preferRelativeResize="0"/>
          <p:nvPr/>
        </p:nvPicPr>
        <p:blipFill rotWithShape="1">
          <a:blip r:embed="rId4">
            <a:alphaModFix/>
          </a:blip>
          <a:srcRect t="27076"/>
          <a:stretch/>
        </p:blipFill>
        <p:spPr>
          <a:xfrm>
            <a:off x="0" y="0"/>
            <a:ext cx="9143998" cy="13090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>
            <a:off x="714299" y="241954"/>
            <a:ext cx="7715400" cy="687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entury Gothic"/>
              <a:buNone/>
            </a:pPr>
            <a:r>
              <a:rPr lang="en" sz="2900" dirty="0" smtClean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ЗАДАЧА</a:t>
            </a:r>
            <a:r>
              <a:rPr lang="ru-RU" sz="2900" dirty="0" smtClean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r>
              <a:rPr lang="en" sz="2900" dirty="0" smtClean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ГЕНЕРАЦИ</a:t>
            </a:r>
            <a:r>
              <a:rPr lang="ru-RU" sz="2900" dirty="0" smtClean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Я АНИМЕ </a:t>
            </a:r>
            <a:r>
              <a:rPr lang="en" sz="2900" dirty="0" smtClean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" sz="29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ИЗОБРАЖЕНИЙ</a:t>
            </a:r>
            <a:endParaRPr sz="29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2" name="Google Shape;92;p14"/>
          <p:cNvSpPr txBox="1"/>
          <p:nvPr/>
        </p:nvSpPr>
        <p:spPr>
          <a:xfrm>
            <a:off x="785188" y="1655194"/>
            <a:ext cx="20649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2100"/>
              <a:buFont typeface="Century Gothic"/>
              <a:buNone/>
            </a:pPr>
            <a:r>
              <a:rPr lang="en" sz="2100" b="0" i="0" u="none" strike="noStrike" cap="none" dirty="0">
                <a:solidFill>
                  <a:srgbClr val="2E75B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Noise ~ N(0,1)</a:t>
            </a:r>
            <a:endParaRPr sz="2100" b="0" i="0" u="none" strike="noStrike" cap="none" dirty="0">
              <a:solidFill>
                <a:srgbClr val="2E75B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94" name="Google Shape;94;p14"/>
          <p:cNvGrpSpPr/>
          <p:nvPr/>
        </p:nvGrpSpPr>
        <p:grpSpPr>
          <a:xfrm>
            <a:off x="2452480" y="2648205"/>
            <a:ext cx="2728350" cy="715725"/>
            <a:chOff x="3670854" y="3518451"/>
            <a:chExt cx="3637800" cy="954300"/>
          </a:xfrm>
        </p:grpSpPr>
        <p:sp>
          <p:nvSpPr>
            <p:cNvPr id="95" name="Google Shape;95;p14"/>
            <p:cNvSpPr/>
            <p:nvPr/>
          </p:nvSpPr>
          <p:spPr>
            <a:xfrm>
              <a:off x="4134678" y="3518451"/>
              <a:ext cx="2902200" cy="954300"/>
            </a:xfrm>
            <a:prstGeom prst="homePlate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4"/>
            <p:cNvSpPr txBox="1"/>
            <p:nvPr/>
          </p:nvSpPr>
          <p:spPr>
            <a:xfrm>
              <a:off x="3670854" y="3622812"/>
              <a:ext cx="3637800" cy="77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entury Gothic"/>
                <a:buNone/>
              </a:pPr>
              <a:r>
                <a:rPr lang="en" sz="2100" b="1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Generative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entury Gothic"/>
                <a:buNone/>
              </a:pPr>
              <a:r>
                <a:rPr lang="en" sz="2100" b="1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Model</a:t>
              </a:r>
              <a:endParaRPr sz="21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id="1028" name="Picture 4" descr="https://miro.medium.com/max/486/1*0rD_eQtxl2W0Gq80nH0j5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975" y="1309025"/>
            <a:ext cx="3567204" cy="336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4" descr="D:\Наташа\корел\сувалкина\презентация НЕЙРОНКИ\20.png"/>
          <p:cNvPicPr preferRelativeResize="0"/>
          <p:nvPr/>
        </p:nvPicPr>
        <p:blipFill rotWithShape="1">
          <a:blip r:embed="rId3">
            <a:alphaModFix/>
          </a:blip>
          <a:srcRect t="27076"/>
          <a:stretch/>
        </p:blipFill>
        <p:spPr>
          <a:xfrm>
            <a:off x="0" y="0"/>
            <a:ext cx="9143998" cy="13090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>
            <a:off x="714299" y="241954"/>
            <a:ext cx="7715400" cy="687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entury Gothic"/>
              <a:buNone/>
            </a:pPr>
            <a:r>
              <a:rPr lang="ru-RU" sz="2900" dirty="0" smtClean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ФОРМИРОВАНИЕ БАЗЫ </a:t>
            </a:r>
            <a:br>
              <a:rPr lang="ru-RU" sz="2900" dirty="0" smtClean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ru-RU" sz="2900" dirty="0" smtClean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АНИМЕ </a:t>
            </a:r>
            <a:r>
              <a:rPr lang="en" sz="2900" dirty="0" smtClean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" sz="29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ИЗОБРАЖЕНИЙ</a:t>
            </a:r>
            <a:endParaRPr sz="29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9410" y="1389806"/>
            <a:ext cx="41300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дипломной работе 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использованы картинки из аниме сериала 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(2011 – 2013) 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«Дневник будущего» и 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сайта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www.getchu.com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количестве 2541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шт.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помощи программы аудио и видео проигрывателя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Media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Player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Classic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Home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Cinema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MPC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HC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Nightly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64-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1.7.14.4 (0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6652337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Compiler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MSVC v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19.12.25835) сохранялись кадры из 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анмесериала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размером 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1280х720 в формате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jpg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Первоначальный сбор картинок осуществлялся 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произвольным, 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различным количеством персонажей и различной качеством освещенности и текстур 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изображений, 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количестве 453 шт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В 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дальнейшем база была пересмотрена, увеличено количество картинок до 1151 шт., отбирались сцены с одним персонажем, освещённость фона 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светлая. 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tes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785" y="1387475"/>
            <a:ext cx="3466465" cy="346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94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4" descr="D:\Наташа\корел\сувалкина\презентация НЕЙРОНКИ\20.png"/>
          <p:cNvPicPr preferRelativeResize="0"/>
          <p:nvPr/>
        </p:nvPicPr>
        <p:blipFill rotWithShape="1">
          <a:blip r:embed="rId3">
            <a:alphaModFix/>
          </a:blip>
          <a:srcRect t="27076"/>
          <a:stretch/>
        </p:blipFill>
        <p:spPr>
          <a:xfrm>
            <a:off x="0" y="0"/>
            <a:ext cx="9143998" cy="13090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>
            <a:off x="714299" y="241954"/>
            <a:ext cx="7715400" cy="687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lvl="0">
              <a:buClr>
                <a:schemeClr val="lt1"/>
              </a:buClr>
              <a:buSzPts val="2900"/>
            </a:pPr>
            <a:r>
              <a:rPr lang="ru-RU" sz="29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ФОРМИРОВАНИЕ БАЗЫ </a:t>
            </a:r>
            <a:br>
              <a:rPr lang="ru-RU" sz="29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ru-RU" sz="29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АНИМЕ </a:t>
            </a:r>
            <a:r>
              <a:rPr lang="en" sz="29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ИЗОБРАЖЕНИЙ</a:t>
            </a:r>
            <a:endParaRPr sz="29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9410" y="1389806"/>
            <a:ext cx="4130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итоги 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увеличения качества изображения при 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небольшой базе картинок 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 помощи программы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paint 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были 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обрезаны 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лица 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персонажей. </a:t>
            </a:r>
            <a:endParaRPr lang="ru-RU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Окончательное обучение 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нейросети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осуществлялось на базе состоящей из 2541 картинок.</a:t>
            </a:r>
            <a:endParaRPr lang="ru-RU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Размеры изображений варьируются от 90 * 90 ~ 120 * 120. </a:t>
            </a:r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tes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785" y="1387475"/>
            <a:ext cx="3466465" cy="346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67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4" descr="D:\Наташа\корел\сувалкина\презентация НЕЙРОНКИ\20.png"/>
          <p:cNvPicPr preferRelativeResize="0"/>
          <p:nvPr/>
        </p:nvPicPr>
        <p:blipFill rotWithShape="1">
          <a:blip r:embed="rId3">
            <a:alphaModFix/>
          </a:blip>
          <a:srcRect t="27076"/>
          <a:stretch/>
        </p:blipFill>
        <p:spPr>
          <a:xfrm>
            <a:off x="0" y="0"/>
            <a:ext cx="9143998" cy="89494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>
            <a:off x="519746" y="51455"/>
            <a:ext cx="7715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entury Gothic"/>
              <a:buNone/>
            </a:pPr>
            <a:r>
              <a:rPr lang="ru-RU" sz="2900" dirty="0" smtClean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ПАРАМЕТРИЗАЦИЯ ДАННЫХ</a:t>
            </a:r>
            <a:endParaRPr sz="29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2452480" y="2726476"/>
            <a:ext cx="272835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</a:pPr>
            <a:r>
              <a:rPr lang="en" sz="21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Generative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</a:pPr>
            <a:r>
              <a:rPr lang="en" sz="21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</a:t>
            </a:r>
            <a:endParaRPr sz="2100" b="1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72374" y="742033"/>
            <a:ext cx="821014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159928"/>
              </p:ext>
            </p:extLst>
          </p:nvPr>
        </p:nvGraphicFramePr>
        <p:xfrm>
          <a:off x="583659" y="1101351"/>
          <a:ext cx="8093414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6707"/>
                <a:gridCol w="4046707"/>
              </a:tblGrid>
              <a:tr h="2768813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img_rows</a:t>
                      </a: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64</a:t>
                      </a:r>
                    </a:p>
                    <a:p>
                      <a:r>
                        <a:rPr lang="en-US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img_cols</a:t>
                      </a: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64</a:t>
                      </a:r>
                    </a:p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channels = 3</a:t>
                      </a:r>
                    </a:p>
                    <a:p>
                      <a:r>
                        <a:rPr lang="en-US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latent_dim</a:t>
                      </a: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64</a:t>
                      </a:r>
                    </a:p>
                    <a:p>
                      <a:endParaRPr lang="en-US" sz="1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optimizer = Adam(0.0002, 0.5)</a:t>
                      </a:r>
                    </a:p>
                    <a:p>
                      <a:endParaRPr lang="en-US" sz="1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loss='</a:t>
                      </a:r>
                      <a:r>
                        <a:rPr lang="en-US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binary_crossentropy</a:t>
                      </a: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'</a:t>
                      </a:r>
                    </a:p>
                    <a:p>
                      <a:r>
                        <a:rPr lang="en-US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batch_size</a:t>
                      </a: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32 </a:t>
                      </a:r>
                    </a:p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epochs=15000</a:t>
                      </a:r>
                      <a:endParaRPr lang="ru-RU" sz="1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Генератор </a:t>
                      </a:r>
                      <a:endParaRPr lang="en-US" sz="1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Слои 7 </a:t>
                      </a:r>
                      <a:r>
                        <a:rPr lang="ru-RU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шт</a:t>
                      </a: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ru-RU" sz="1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Dense(</a:t>
                      </a:r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 256 до 64) </a:t>
                      </a:r>
                    </a:p>
                    <a:p>
                      <a:r>
                        <a:rPr lang="en-US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LeakyReLU</a:t>
                      </a: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(alpha=0.2) </a:t>
                      </a:r>
                    </a:p>
                    <a:p>
                      <a:r>
                        <a:rPr lang="en-US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BatchNormalization</a:t>
                      </a: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(momentum=0.8))</a:t>
                      </a:r>
                    </a:p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Activation='</a:t>
                      </a:r>
                      <a:r>
                        <a:rPr lang="en-US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tanh</a:t>
                      </a: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'</a:t>
                      </a:r>
                    </a:p>
                    <a:p>
                      <a:endParaRPr lang="en-US" sz="1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Дискриминатор </a:t>
                      </a:r>
                      <a:endParaRPr lang="en-US" sz="1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Слои 7 </a:t>
                      </a:r>
                      <a:r>
                        <a:rPr lang="ru-RU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шт</a:t>
                      </a: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ru-RU" sz="1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Dense(</a:t>
                      </a:r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 256 до 64))  </a:t>
                      </a:r>
                    </a:p>
                    <a:p>
                      <a:r>
                        <a:rPr lang="en-US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LeakyReLU</a:t>
                      </a: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(alpha=0.2))</a:t>
                      </a:r>
                    </a:p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Activation='sigmoid'</a:t>
                      </a:r>
                    </a:p>
                    <a:p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630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4" descr="D:\Наташа\корел\сувалкина\презентация НЕЙРОНКИ\20.png"/>
          <p:cNvPicPr preferRelativeResize="0"/>
          <p:nvPr/>
        </p:nvPicPr>
        <p:blipFill rotWithShape="1">
          <a:blip r:embed="rId3">
            <a:alphaModFix/>
          </a:blip>
          <a:srcRect t="27076"/>
          <a:stretch/>
        </p:blipFill>
        <p:spPr>
          <a:xfrm>
            <a:off x="0" y="0"/>
            <a:ext cx="9143998" cy="742033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>
            <a:off x="714275" y="84780"/>
            <a:ext cx="7715400" cy="45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lvl="0">
              <a:buClr>
                <a:schemeClr val="lt1"/>
              </a:buClr>
              <a:buSzPts val="2900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Model: "sequential_1" </a:t>
            </a:r>
            <a:endParaRPr sz="2900" dirty="0">
              <a:solidFill>
                <a:schemeClr val="lt1"/>
              </a:solidFill>
              <a:latin typeface="Times New Roman" panose="02020603050405020304" pitchFamily="18" charset="0"/>
              <a:ea typeface="Century Gothic"/>
              <a:cs typeface="Times New Roman" panose="02020603050405020304" pitchFamily="18" charset="0"/>
              <a:sym typeface="Century Gothic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2452480" y="2726476"/>
            <a:ext cx="272835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</a:pPr>
            <a:r>
              <a:rPr lang="en" sz="21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Generative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</a:pPr>
            <a:r>
              <a:rPr lang="en" sz="21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</a:t>
            </a:r>
            <a:endParaRPr sz="2100" b="1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72374" y="742033"/>
            <a:ext cx="821014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298429"/>
              </p:ext>
            </p:extLst>
          </p:nvPr>
        </p:nvGraphicFramePr>
        <p:xfrm>
          <a:off x="405475" y="860131"/>
          <a:ext cx="8333048" cy="3732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4774"/>
                <a:gridCol w="1149421"/>
                <a:gridCol w="850592"/>
                <a:gridCol w="2110381"/>
                <a:gridCol w="1226820"/>
                <a:gridCol w="861060"/>
              </a:tblGrid>
              <a:tr h="32145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Layer (type)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 smtClean="0"/>
                        <a:t>Output </a:t>
                      </a:r>
                      <a:endParaRPr lang="ru-RU" dirty="0" smtClean="0"/>
                    </a:p>
                    <a:p>
                      <a:pPr algn="ctr"/>
                      <a:r>
                        <a:rPr lang="en-US" sz="1400" dirty="0" smtClean="0"/>
                        <a:t>Shape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 err="1" smtClean="0"/>
                        <a:t>Param</a:t>
                      </a:r>
                      <a:r>
                        <a:rPr lang="en-US" sz="1400" dirty="0" smtClean="0"/>
                        <a:t> </a:t>
                      </a:r>
                      <a:endParaRPr lang="ru-RU" dirty="0" smtClean="0"/>
                    </a:p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Layer (type)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Output</a:t>
                      </a:r>
                      <a:r>
                        <a:rPr lang="ru-RU" sz="1400" dirty="0" smtClean="0"/>
                        <a:t> </a:t>
                      </a:r>
                      <a:r>
                        <a:rPr lang="en-US" sz="1400" dirty="0" smtClean="0"/>
                        <a:t>Shape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 err="1" smtClean="0"/>
                        <a:t>Param</a:t>
                      </a:r>
                      <a:r>
                        <a:rPr lang="en-US" sz="1400" dirty="0" smtClean="0"/>
                        <a:t> </a:t>
                      </a:r>
                      <a:endParaRPr lang="ru-RU" dirty="0" smtClean="0"/>
                    </a:p>
                  </a:txBody>
                  <a:tcPr/>
                </a:tc>
              </a:tr>
              <a:tr h="321453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dense_1 (Dense)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(None, 256)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16640</a:t>
                      </a:r>
                      <a:endParaRPr lang="ru-RU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leaky_re_lu_4 (</a:t>
                      </a:r>
                      <a:r>
                        <a:rPr lang="en-US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LeakyReLU</a:t>
                      </a: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(None, 128)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</a:t>
                      </a:r>
                      <a:endParaRPr lang="ru-RU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21453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leaky_re_lu_1 (</a:t>
                      </a:r>
                      <a:r>
                        <a:rPr lang="en-US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LeakyReLU</a:t>
                      </a: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(None, 256)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batch_normalization_4 (Batch</a:t>
                      </a:r>
                      <a:r>
                        <a:rPr lang="ru-RU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(None, 128) 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512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21453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batch_normalization_1 (Batch</a:t>
                      </a:r>
                      <a:r>
                        <a:rPr lang="ru-RU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(None, 256)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1024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dense_5 (Dense)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(None, 64)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8256 </a:t>
                      </a:r>
                      <a:endParaRPr lang="ru-RU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21453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dense_2 (Dense)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(None, 256)</a:t>
                      </a:r>
                      <a:endParaRPr lang="ru-RU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65792 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leaky_re_lu_5 (</a:t>
                      </a:r>
                      <a:r>
                        <a:rPr lang="en-US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LeakyReLU</a:t>
                      </a: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(None, 64)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21453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leaky_re_lu</a:t>
                      </a: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ru-RU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LeakyReLU</a:t>
                      </a: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(None, 256)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</a:t>
                      </a:r>
                      <a:endParaRPr lang="ru-RU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batch_normalization_5 (Batch</a:t>
                      </a:r>
                      <a:r>
                        <a:rPr lang="ru-RU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(None, 64)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256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21453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batch_normalization</a:t>
                      </a: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ru-RU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(Batch</a:t>
                      </a:r>
                      <a:r>
                        <a:rPr lang="ru-RU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(None, 256)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1024</a:t>
                      </a:r>
                      <a:endParaRPr lang="ru-RU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dense_6 (Dense)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(None, 64)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4160 </a:t>
                      </a:r>
                      <a:endParaRPr lang="ru-RU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21453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dense_3 (Dense)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(None, 128) 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32896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leaky_re_lu_6 (</a:t>
                      </a:r>
                      <a:r>
                        <a:rPr lang="en-US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LeakyReLU</a:t>
                      </a: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(None, 64)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21453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leaky_re_lu_3 (</a:t>
                      </a:r>
                      <a:r>
                        <a:rPr lang="en-US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LeakyReLU</a:t>
                      </a: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(None, 128)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batch_normalization_6 (Batch</a:t>
                      </a:r>
                      <a:r>
                        <a:rPr lang="ru-RU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(None, 64)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256 </a:t>
                      </a:r>
                      <a:endParaRPr lang="ru-RU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2145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batch_normalization_3 (Batch</a:t>
                      </a:r>
                      <a:r>
                        <a:rPr lang="ru-RU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(None, 128)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512</a:t>
                      </a:r>
                      <a:endParaRPr lang="ru-RU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dense_7 (Dense)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(None, 12288)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798720</a:t>
                      </a:r>
                      <a:endParaRPr lang="ru-RU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21453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dense_4 (Dense)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(None, 128)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16512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reshape_1 (Reshape)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(None, 64, 64, 3)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749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4" descr="D:\Наташа\корел\сувалкина\презентация НЕЙРОНКИ\20.png"/>
          <p:cNvPicPr preferRelativeResize="0"/>
          <p:nvPr/>
        </p:nvPicPr>
        <p:blipFill rotWithShape="1">
          <a:blip r:embed="rId3">
            <a:alphaModFix/>
          </a:blip>
          <a:srcRect t="27076"/>
          <a:stretch/>
        </p:blipFill>
        <p:spPr>
          <a:xfrm>
            <a:off x="0" y="0"/>
            <a:ext cx="9143998" cy="742033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>
            <a:off x="714275" y="84780"/>
            <a:ext cx="7715400" cy="45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lvl="0">
              <a:buClr>
                <a:schemeClr val="lt1"/>
              </a:buClr>
              <a:buSzPts val="2900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Model: "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sequential_2" </a:t>
            </a:r>
            <a:endParaRPr sz="2900" dirty="0">
              <a:solidFill>
                <a:schemeClr val="lt1"/>
              </a:solidFill>
              <a:latin typeface="Times New Roman" panose="02020603050405020304" pitchFamily="18" charset="0"/>
              <a:ea typeface="Century Gothic"/>
              <a:cs typeface="Times New Roman" panose="02020603050405020304" pitchFamily="18" charset="0"/>
              <a:sym typeface="Century Gothic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2452480" y="2726476"/>
            <a:ext cx="272835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</a:pPr>
            <a:r>
              <a:rPr lang="en" sz="21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Generative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</a:pPr>
            <a:r>
              <a:rPr lang="en" sz="21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</a:t>
            </a:r>
            <a:endParaRPr sz="2100" b="1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72374" y="742033"/>
            <a:ext cx="821014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118418"/>
              </p:ext>
            </p:extLst>
          </p:nvPr>
        </p:nvGraphicFramePr>
        <p:xfrm>
          <a:off x="551872" y="1073491"/>
          <a:ext cx="8317808" cy="2768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0870"/>
                <a:gridCol w="1147319"/>
                <a:gridCol w="849036"/>
                <a:gridCol w="2121507"/>
                <a:gridCol w="1253736"/>
                <a:gridCol w="815340"/>
              </a:tblGrid>
              <a:tr h="32145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Layer (type)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 smtClean="0"/>
                        <a:t>Output </a:t>
                      </a:r>
                      <a:endParaRPr lang="ru-RU" dirty="0" smtClean="0"/>
                    </a:p>
                    <a:p>
                      <a:pPr algn="ctr"/>
                      <a:r>
                        <a:rPr lang="en-US" sz="1400" dirty="0" smtClean="0"/>
                        <a:t>Shape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 err="1" smtClean="0"/>
                        <a:t>Param</a:t>
                      </a:r>
                      <a:r>
                        <a:rPr lang="en-US" sz="1400" dirty="0" smtClean="0"/>
                        <a:t> </a:t>
                      </a:r>
                      <a:endParaRPr lang="ru-RU" dirty="0" smtClean="0"/>
                    </a:p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Layer (type)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Output</a:t>
                      </a:r>
                      <a:r>
                        <a:rPr lang="ru-RU" sz="1400" dirty="0" smtClean="0"/>
                        <a:t> </a:t>
                      </a:r>
                      <a:r>
                        <a:rPr lang="en-US" sz="1400" dirty="0" smtClean="0"/>
                        <a:t>Shape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 err="1" smtClean="0"/>
                        <a:t>Param</a:t>
                      </a:r>
                      <a:r>
                        <a:rPr lang="en-US" sz="1400" dirty="0" smtClean="0"/>
                        <a:t> </a:t>
                      </a:r>
                      <a:endParaRPr lang="ru-RU" dirty="0" smtClean="0"/>
                    </a:p>
                  </a:txBody>
                  <a:tcPr/>
                </a:tc>
              </a:tr>
              <a:tr h="321453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flatten_1 (Flatten)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(None, 12288)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</a:t>
                      </a:r>
                      <a:endParaRPr lang="ru-RU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dense_11 (Dense)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(None, 128)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16512</a:t>
                      </a:r>
                      <a:endParaRPr lang="ru-RU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21453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dense_8 (Dense)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(None, 256)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3145984</a:t>
                      </a:r>
                      <a:endParaRPr lang="ru-RU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leaky_re_lu_10 (</a:t>
                      </a:r>
                      <a:r>
                        <a:rPr lang="en-US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LeakyReLU</a:t>
                      </a: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(None, 128)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21453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leaky_re_lu_7 (</a:t>
                      </a:r>
                      <a:r>
                        <a:rPr lang="en-US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LeakyReLU</a:t>
                      </a: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(None, 256)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dense_12 (Dense)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(None, 64)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8256</a:t>
                      </a:r>
                      <a:endParaRPr lang="ru-RU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21453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dense_9 (Dense)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(None, 256)</a:t>
                      </a:r>
                      <a:endParaRPr lang="ru-RU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65792 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leaky_re_lu_11 (</a:t>
                      </a:r>
                      <a:r>
                        <a:rPr lang="en-US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LeakyReLU</a:t>
                      </a: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(None, 64)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21453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leaky_re_lu_8 (</a:t>
                      </a:r>
                      <a:r>
                        <a:rPr lang="en-US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LeakyReLU</a:t>
                      </a: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(None, 256)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</a:t>
                      </a:r>
                      <a:endParaRPr lang="ru-RU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dense_13 (Dense)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(None, 64)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4160</a:t>
                      </a:r>
                      <a:endParaRPr lang="ru-RU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21453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dense_10 (Dense)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(None, 128) 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32896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leaky_re_lu_12 (</a:t>
                      </a:r>
                      <a:r>
                        <a:rPr lang="en-US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LeakyReLU</a:t>
                      </a: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(None, 64)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21453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leaky_re_lu_9 (</a:t>
                      </a:r>
                      <a:r>
                        <a:rPr lang="en-US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LeakyReLU</a:t>
                      </a: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(None, 128)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dense_14 (Dense)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(None, 1)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</a:t>
                      </a:r>
                      <a:endParaRPr lang="ru-RU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870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4" descr="D:\Наташа\корел\сувалкина\презентация НЕЙРОНКИ\20.png"/>
          <p:cNvPicPr preferRelativeResize="0"/>
          <p:nvPr/>
        </p:nvPicPr>
        <p:blipFill rotWithShape="1">
          <a:blip r:embed="rId3">
            <a:alphaModFix/>
          </a:blip>
          <a:srcRect t="27076"/>
          <a:stretch/>
        </p:blipFill>
        <p:spPr>
          <a:xfrm>
            <a:off x="0" y="0"/>
            <a:ext cx="9143998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>
            <a:off x="714275" y="203854"/>
            <a:ext cx="7715400" cy="74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entury Gothic"/>
              <a:buNone/>
            </a:pPr>
            <a:r>
              <a:rPr lang="ru-RU" sz="2900" dirty="0" smtClean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ИТОГОВЫЕ ГРАФИКИ</a:t>
            </a:r>
            <a:r>
              <a:rPr lang="en" sz="2900" dirty="0" smtClean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" sz="29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ГЕНЕРАЦИИ ИЗОБРАЖЕНИЙ</a:t>
            </a:r>
            <a:endParaRPr sz="29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2452480" y="2726476"/>
            <a:ext cx="272835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</a:pPr>
            <a:r>
              <a:rPr lang="en" sz="21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Generative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</a:pPr>
            <a:r>
              <a:rPr lang="en" sz="21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</a:t>
            </a:r>
            <a:endParaRPr sz="2100" b="1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57" name="Picture 9" descr="D:\University\Dip\fase\img1\index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91" y="1411996"/>
            <a:ext cx="3619887" cy="247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:\University\Dip\fase\img1\index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617" y="1411996"/>
            <a:ext cx="3749838" cy="247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90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4" descr="D:\Наташа\корел\сувалкина\презентация НЕЙРОНКИ\20.png"/>
          <p:cNvPicPr preferRelativeResize="0"/>
          <p:nvPr/>
        </p:nvPicPr>
        <p:blipFill rotWithShape="1">
          <a:blip r:embed="rId3">
            <a:alphaModFix/>
          </a:blip>
          <a:srcRect t="27076"/>
          <a:stretch/>
        </p:blipFill>
        <p:spPr>
          <a:xfrm>
            <a:off x="0" y="0"/>
            <a:ext cx="9143998" cy="9779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>
            <a:off x="714275" y="69851"/>
            <a:ext cx="7715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entury Gothic"/>
              <a:buNone/>
            </a:pPr>
            <a:r>
              <a:rPr lang="ru-RU" sz="2900" dirty="0" smtClean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ЭПОХИ </a:t>
            </a:r>
            <a:r>
              <a:rPr lang="en" sz="2900" dirty="0" smtClean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ГЕНЕРАЦИИ </a:t>
            </a:r>
            <a:r>
              <a:rPr lang="en" sz="29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ИЗОБРАЖЕНИЙ</a:t>
            </a:r>
            <a:endParaRPr sz="29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2452480" y="2726476"/>
            <a:ext cx="272835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</a:pPr>
            <a:r>
              <a:rPr lang="en" sz="21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Generative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</a:pPr>
            <a:r>
              <a:rPr lang="en" sz="21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</a:t>
            </a:r>
            <a:endParaRPr sz="2100" b="1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50" name="Picture 2" descr="D:\University\Dip\fase\img1\img\img1\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18" y="894945"/>
            <a:ext cx="2972408" cy="198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University\Dip\fase\img1\img\img1\100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896" y="894945"/>
            <a:ext cx="3018314" cy="201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University\Dip\fase\img1\img\img1\400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237" y="864340"/>
            <a:ext cx="3018315" cy="201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94869" y="2714464"/>
            <a:ext cx="817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 </a:t>
            </a:r>
            <a:r>
              <a:rPr lang="ru-RU" dirty="0" smtClean="0"/>
              <a:t>эпоха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4048580" y="2753265"/>
            <a:ext cx="1102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100</a:t>
            </a:r>
            <a:r>
              <a:rPr lang="en-US" dirty="0" smtClean="0"/>
              <a:t>0 </a:t>
            </a:r>
            <a:r>
              <a:rPr lang="ru-RU" dirty="0" smtClean="0"/>
              <a:t>эпоха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6708842" y="2753446"/>
            <a:ext cx="1102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400</a:t>
            </a:r>
            <a:r>
              <a:rPr lang="en-US" dirty="0" smtClean="0"/>
              <a:t>0 </a:t>
            </a:r>
            <a:r>
              <a:rPr lang="ru-RU" dirty="0" smtClean="0"/>
              <a:t>эпоха</a:t>
            </a:r>
            <a:endParaRPr lang="ru-RU" dirty="0"/>
          </a:p>
        </p:txBody>
      </p:sp>
      <p:pic>
        <p:nvPicPr>
          <p:cNvPr id="2054" name="Picture 6" descr="D:\University\Dip\fase\img1\img\img1\14999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215" y="2989322"/>
            <a:ext cx="2955337" cy="197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D:\University\Dip\fase\img1\img\img1\8000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9" y="3002251"/>
            <a:ext cx="3080426" cy="202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51640" y="4835723"/>
            <a:ext cx="1103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8000 эпоха</a:t>
            </a:r>
            <a:endParaRPr lang="ru-RU" dirty="0"/>
          </a:p>
        </p:txBody>
      </p:sp>
      <p:pic>
        <p:nvPicPr>
          <p:cNvPr id="2056" name="Picture 8" descr="D:\University\Dip\fase\img1\img\img1\1200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517" y="2991988"/>
            <a:ext cx="2977693" cy="198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020208" y="4805658"/>
            <a:ext cx="1339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12000 эпоха</a:t>
            </a:r>
            <a:endParaRPr lang="ru-RU" dirty="0"/>
          </a:p>
        </p:txBody>
      </p:sp>
      <p:sp>
        <p:nvSpPr>
          <p:cNvPr id="23" name="TextBox 22"/>
          <p:cNvSpPr txBox="1"/>
          <p:nvPr/>
        </p:nvSpPr>
        <p:spPr>
          <a:xfrm>
            <a:off x="6765538" y="4724413"/>
            <a:ext cx="1222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15000 эпоха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249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1216</TotalTime>
  <Words>699</Words>
  <Application>Microsoft Office PowerPoint</Application>
  <PresentationFormat>Экран (16:9)</PresentationFormat>
  <Paragraphs>187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Century Gothic</vt:lpstr>
      <vt:lpstr>Times New Roman</vt:lpstr>
      <vt:lpstr>Calibri</vt:lpstr>
      <vt:lpstr>Тема Office</vt:lpstr>
      <vt:lpstr>Презентация PowerPoint</vt:lpstr>
      <vt:lpstr>ЗАДАЧА: ГЕНЕРАЦИЯ АНИМЕ  ИЗОБРАЖЕНИЙ</vt:lpstr>
      <vt:lpstr>ФОРМИРОВАНИЕ БАЗЫ  АНИМЕ  ИЗОБРАЖЕНИЙ</vt:lpstr>
      <vt:lpstr>ФОРМИРОВАНИЕ БАЗЫ  АНИМЕ  ИЗОБРАЖЕНИЙ</vt:lpstr>
      <vt:lpstr>ПАРАМЕТРИЗАЦИЯ ДАННЫХ</vt:lpstr>
      <vt:lpstr>Model: "sequential_1" </vt:lpstr>
      <vt:lpstr>Model: "sequential_2" </vt:lpstr>
      <vt:lpstr>ИТОГОВЫЕ ГРАФИКИ ГЕНЕРАЦИИ ИЗОБРАЖЕНИЙ</vt:lpstr>
      <vt:lpstr>ЭПОХИ ГЕНЕРАЦИИ ИЗОБРАЖЕНИЙ</vt:lpstr>
      <vt:lpstr>ОБЩАЯ СХЕМА GAN</vt:lpstr>
      <vt:lpstr>ВЫВОДЫ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Сергей Полещук</cp:lastModifiedBy>
  <cp:revision>26</cp:revision>
  <dcterms:modified xsi:type="dcterms:W3CDTF">2020-07-04T23:24:53Z</dcterms:modified>
</cp:coreProperties>
</file>